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80" r:id="rId9"/>
    <p:sldId id="278" r:id="rId10"/>
    <p:sldId id="279" r:id="rId11"/>
    <p:sldId id="281" r:id="rId12"/>
    <p:sldId id="271" r:id="rId13"/>
    <p:sldId id="262" r:id="rId14"/>
    <p:sldId id="264" r:id="rId15"/>
    <p:sldId id="263" r:id="rId16"/>
    <p:sldId id="265" r:id="rId17"/>
    <p:sldId id="266" r:id="rId18"/>
    <p:sldId id="267" r:id="rId19"/>
    <p:sldId id="269" r:id="rId20"/>
    <p:sldId id="268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83"/>
    <p:restoredTop sz="90400"/>
  </p:normalViewPr>
  <p:slideViewPr>
    <p:cSldViewPr snapToGrid="0" snapToObjects="1">
      <p:cViewPr varScale="1">
        <p:scale>
          <a:sx n="96" d="100"/>
          <a:sy n="96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aight, Brandon - Faculty &lt;brandonstraight@delta.edu&gt;" userId="acd7c775-228e-4bdd-b8b2-77b20c348421" providerId="ADAL" clId="{52BD2B11-9D75-CE42-B72C-54508A99272D}"/>
    <pc:docChg chg="custSel modSld">
      <pc:chgData name="Straight, Brandon - Faculty &lt;brandonstraight@delta.edu&gt;" userId="acd7c775-228e-4bdd-b8b2-77b20c348421" providerId="ADAL" clId="{52BD2B11-9D75-CE42-B72C-54508A99272D}" dt="2024-01-11T19:38:57.729" v="1" actId="27636"/>
      <pc:docMkLst>
        <pc:docMk/>
      </pc:docMkLst>
      <pc:sldChg chg="modSp mod">
        <pc:chgData name="Straight, Brandon - Faculty &lt;brandonstraight@delta.edu&gt;" userId="acd7c775-228e-4bdd-b8b2-77b20c348421" providerId="ADAL" clId="{52BD2B11-9D75-CE42-B72C-54508A99272D}" dt="2024-01-11T19:38:57.729" v="1" actId="27636"/>
        <pc:sldMkLst>
          <pc:docMk/>
          <pc:sldMk cId="3137222442" sldId="257"/>
        </pc:sldMkLst>
        <pc:spChg chg="mod">
          <ac:chgData name="Straight, Brandon - Faculty &lt;brandonstraight@delta.edu&gt;" userId="acd7c775-228e-4bdd-b8b2-77b20c348421" providerId="ADAL" clId="{52BD2B11-9D75-CE42-B72C-54508A99272D}" dt="2024-01-11T19:38:57.729" v="1" actId="27636"/>
          <ac:spMkLst>
            <pc:docMk/>
            <pc:sldMk cId="3137222442" sldId="257"/>
            <ac:spMk id="3" creationId="{955E3AD0-282B-E6F4-85AD-F2FF5FE18077}"/>
          </ac:spMkLst>
        </pc:spChg>
      </pc:sldChg>
    </pc:docChg>
  </pc:docChgLst>
  <pc:docChgLst>
    <pc:chgData name="Straight, Brandon - Faculty &lt;brandonstraight@delta.edu&gt;" userId="acd7c775-228e-4bdd-b8b2-77b20c348421" providerId="ADAL" clId="{99813F7A-00CC-AB4F-BAF8-2296043A2663}"/>
    <pc:docChg chg="modSld">
      <pc:chgData name="Straight, Brandon - Faculty &lt;brandonstraight@delta.edu&gt;" userId="acd7c775-228e-4bdd-b8b2-77b20c348421" providerId="ADAL" clId="{99813F7A-00CC-AB4F-BAF8-2296043A2663}" dt="2024-08-29T17:26:34.429" v="1" actId="20577"/>
      <pc:docMkLst>
        <pc:docMk/>
      </pc:docMkLst>
      <pc:sldChg chg="modSp mod">
        <pc:chgData name="Straight, Brandon - Faculty &lt;brandonstraight@delta.edu&gt;" userId="acd7c775-228e-4bdd-b8b2-77b20c348421" providerId="ADAL" clId="{99813F7A-00CC-AB4F-BAF8-2296043A2663}" dt="2024-08-29T17:26:34.429" v="1" actId="20577"/>
        <pc:sldMkLst>
          <pc:docMk/>
          <pc:sldMk cId="736030115" sldId="263"/>
        </pc:sldMkLst>
        <pc:spChg chg="mod">
          <ac:chgData name="Straight, Brandon - Faculty &lt;brandonstraight@delta.edu&gt;" userId="acd7c775-228e-4bdd-b8b2-77b20c348421" providerId="ADAL" clId="{99813F7A-00CC-AB4F-BAF8-2296043A2663}" dt="2024-08-29T17:26:34.429" v="1" actId="20577"/>
          <ac:spMkLst>
            <pc:docMk/>
            <pc:sldMk cId="736030115" sldId="263"/>
            <ac:spMk id="3" creationId="{955E3AD0-282B-E6F4-85AD-F2FF5FE18077}"/>
          </ac:spMkLst>
        </pc:spChg>
      </pc:sldChg>
    </pc:docChg>
  </pc:docChgLst>
  <pc:docChgLst>
    <pc:chgData name="Straight, Brandon - Faculty" userId="acd7c775-228e-4bdd-b8b2-77b20c348421" providerId="ADAL" clId="{52BD2B11-9D75-CE42-B72C-54508A99272D}"/>
    <pc:docChg chg="addSld delSld modSld sldOrd">
      <pc:chgData name="Straight, Brandon - Faculty" userId="acd7c775-228e-4bdd-b8b2-77b20c348421" providerId="ADAL" clId="{52BD2B11-9D75-CE42-B72C-54508A99272D}" dt="2023-12-15T16:04:57.116" v="252" actId="20577"/>
      <pc:docMkLst>
        <pc:docMk/>
      </pc:docMkLst>
      <pc:sldChg chg="modSp mod">
        <pc:chgData name="Straight, Brandon - Faculty" userId="acd7c775-228e-4bdd-b8b2-77b20c348421" providerId="ADAL" clId="{52BD2B11-9D75-CE42-B72C-54508A99272D}" dt="2023-12-15T15:23:27.881" v="0" actId="20577"/>
        <pc:sldMkLst>
          <pc:docMk/>
          <pc:sldMk cId="2134041750" sldId="256"/>
        </pc:sldMkLst>
        <pc:spChg chg="mod">
          <ac:chgData name="Straight, Brandon - Faculty" userId="acd7c775-228e-4bdd-b8b2-77b20c348421" providerId="ADAL" clId="{52BD2B11-9D75-CE42-B72C-54508A99272D}" dt="2023-12-15T15:23:27.881" v="0" actId="20577"/>
          <ac:spMkLst>
            <pc:docMk/>
            <pc:sldMk cId="2134041750" sldId="256"/>
            <ac:spMk id="3" creationId="{A6686C5A-3E4A-AF57-8F01-604C74452AA9}"/>
          </ac:spMkLst>
        </pc:spChg>
      </pc:sldChg>
      <pc:sldChg chg="modSp mod">
        <pc:chgData name="Straight, Brandon - Faculty" userId="acd7c775-228e-4bdd-b8b2-77b20c348421" providerId="ADAL" clId="{52BD2B11-9D75-CE42-B72C-54508A99272D}" dt="2023-12-15T15:23:58.566" v="23" actId="20577"/>
        <pc:sldMkLst>
          <pc:docMk/>
          <pc:sldMk cId="3137222442" sldId="257"/>
        </pc:sldMkLst>
        <pc:spChg chg="mod">
          <ac:chgData name="Straight, Brandon - Faculty" userId="acd7c775-228e-4bdd-b8b2-77b20c348421" providerId="ADAL" clId="{52BD2B11-9D75-CE42-B72C-54508A99272D}" dt="2023-12-15T15:23:58.566" v="23" actId="20577"/>
          <ac:spMkLst>
            <pc:docMk/>
            <pc:sldMk cId="3137222442" sldId="257"/>
            <ac:spMk id="3" creationId="{955E3AD0-282B-E6F4-85AD-F2FF5FE18077}"/>
          </ac:spMkLst>
        </pc:spChg>
      </pc:sldChg>
      <pc:sldChg chg="del">
        <pc:chgData name="Straight, Brandon - Faculty" userId="acd7c775-228e-4bdd-b8b2-77b20c348421" providerId="ADAL" clId="{52BD2B11-9D75-CE42-B72C-54508A99272D}" dt="2023-12-15T15:46:46.262" v="54" actId="2696"/>
        <pc:sldMkLst>
          <pc:docMk/>
          <pc:sldMk cId="3321759275" sldId="260"/>
        </pc:sldMkLst>
      </pc:sldChg>
      <pc:sldChg chg="del">
        <pc:chgData name="Straight, Brandon - Faculty" userId="acd7c775-228e-4bdd-b8b2-77b20c348421" providerId="ADAL" clId="{52BD2B11-9D75-CE42-B72C-54508A99272D}" dt="2023-12-15T15:46:46.856" v="55" actId="2696"/>
        <pc:sldMkLst>
          <pc:docMk/>
          <pc:sldMk cId="2797666275" sldId="261"/>
        </pc:sldMkLst>
      </pc:sldChg>
      <pc:sldChg chg="ord">
        <pc:chgData name="Straight, Brandon - Faculty" userId="acd7c775-228e-4bdd-b8b2-77b20c348421" providerId="ADAL" clId="{52BD2B11-9D75-CE42-B72C-54508A99272D}" dt="2023-12-15T16:04:19.622" v="250" actId="20578"/>
        <pc:sldMkLst>
          <pc:docMk/>
          <pc:sldMk cId="475546327" sldId="271"/>
        </pc:sldMkLst>
      </pc:sldChg>
      <pc:sldChg chg="modSp mod">
        <pc:chgData name="Straight, Brandon - Faculty" userId="acd7c775-228e-4bdd-b8b2-77b20c348421" providerId="ADAL" clId="{52BD2B11-9D75-CE42-B72C-54508A99272D}" dt="2023-12-15T16:04:57.116" v="252" actId="20577"/>
        <pc:sldMkLst>
          <pc:docMk/>
          <pc:sldMk cId="572033956" sldId="277"/>
        </pc:sldMkLst>
        <pc:spChg chg="mod">
          <ac:chgData name="Straight, Brandon - Faculty" userId="acd7c775-228e-4bdd-b8b2-77b20c348421" providerId="ADAL" clId="{52BD2B11-9D75-CE42-B72C-54508A99272D}" dt="2023-12-15T16:04:57.116" v="252" actId="20577"/>
          <ac:spMkLst>
            <pc:docMk/>
            <pc:sldMk cId="572033956" sldId="277"/>
            <ac:spMk id="3" creationId="{00000000-0000-0000-0000-000000000000}"/>
          </ac:spMkLst>
        </pc:spChg>
      </pc:sldChg>
      <pc:sldChg chg="modSp new mod">
        <pc:chgData name="Straight, Brandon - Faculty" userId="acd7c775-228e-4bdd-b8b2-77b20c348421" providerId="ADAL" clId="{52BD2B11-9D75-CE42-B72C-54508A99272D}" dt="2023-12-15T15:24:56.778" v="53" actId="120"/>
        <pc:sldMkLst>
          <pc:docMk/>
          <pc:sldMk cId="384624411" sldId="280"/>
        </pc:sldMkLst>
        <pc:spChg chg="mod">
          <ac:chgData name="Straight, Brandon - Faculty" userId="acd7c775-228e-4bdd-b8b2-77b20c348421" providerId="ADAL" clId="{52BD2B11-9D75-CE42-B72C-54508A99272D}" dt="2023-12-15T15:24:56.778" v="53" actId="120"/>
          <ac:spMkLst>
            <pc:docMk/>
            <pc:sldMk cId="384624411" sldId="280"/>
            <ac:spMk id="2" creationId="{4E873AA1-61A3-A474-53DC-670FE04078AE}"/>
          </ac:spMkLst>
        </pc:spChg>
        <pc:spChg chg="mod">
          <ac:chgData name="Straight, Brandon - Faculty" userId="acd7c775-228e-4bdd-b8b2-77b20c348421" providerId="ADAL" clId="{52BD2B11-9D75-CE42-B72C-54508A99272D}" dt="2023-12-15T15:24:51.630" v="52" actId="403"/>
          <ac:spMkLst>
            <pc:docMk/>
            <pc:sldMk cId="384624411" sldId="280"/>
            <ac:spMk id="3" creationId="{6FC0F739-84B4-2689-E8F4-94399F7FF3A9}"/>
          </ac:spMkLst>
        </pc:spChg>
      </pc:sldChg>
      <pc:sldChg chg="modSp new mod">
        <pc:chgData name="Straight, Brandon - Faculty" userId="acd7c775-228e-4bdd-b8b2-77b20c348421" providerId="ADAL" clId="{52BD2B11-9D75-CE42-B72C-54508A99272D}" dt="2023-12-15T15:48:25.206" v="249" actId="403"/>
        <pc:sldMkLst>
          <pc:docMk/>
          <pc:sldMk cId="2954547093" sldId="281"/>
        </pc:sldMkLst>
        <pc:spChg chg="mod">
          <ac:chgData name="Straight, Brandon - Faculty" userId="acd7c775-228e-4bdd-b8b2-77b20c348421" providerId="ADAL" clId="{52BD2B11-9D75-CE42-B72C-54508A99272D}" dt="2023-12-15T15:48:13.451" v="247" actId="120"/>
          <ac:spMkLst>
            <pc:docMk/>
            <pc:sldMk cId="2954547093" sldId="281"/>
            <ac:spMk id="2" creationId="{F4DB3FC2-B2B9-3309-D508-5D4AFFE2DE99}"/>
          </ac:spMkLst>
        </pc:spChg>
        <pc:spChg chg="mod">
          <ac:chgData name="Straight, Brandon - Faculty" userId="acd7c775-228e-4bdd-b8b2-77b20c348421" providerId="ADAL" clId="{52BD2B11-9D75-CE42-B72C-54508A99272D}" dt="2023-12-15T15:48:25.206" v="249" actId="403"/>
          <ac:spMkLst>
            <pc:docMk/>
            <pc:sldMk cId="2954547093" sldId="281"/>
            <ac:spMk id="3" creationId="{5663BD31-FFED-194F-52FD-1826F1037C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D9B78-A2C0-5E49-BDDC-D454FC4B9226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DC458-BE63-BD4E-B0E8-EB124981B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77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PSA- What are some other abilities you think you will gain?</a:t>
            </a:r>
          </a:p>
          <a:p>
            <a:r>
              <a:rPr lang="en-US" dirty="0"/>
              <a:t>Personal and social competences- become more effective at influencing others </a:t>
            </a:r>
          </a:p>
          <a:p>
            <a:r>
              <a:rPr lang="en-US" dirty="0"/>
              <a:t>Academic career- What else do we gain? conduct research, analyze and evaluate arguments, able to use your own charisma. Able to handle criticism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Think about your own beliefs and respond to the following situations in this quiz, indicating whether each scenario is ethical or unethical.</a:t>
            </a:r>
          </a:p>
          <a:p>
            <a:r>
              <a:rPr lang="en-US" dirty="0">
                <a:solidFill>
                  <a:schemeClr val="tx1"/>
                </a:solidFill>
              </a:rPr>
              <a:t>Are your statistics from a reliable source Play 1:10-2:58</a:t>
            </a:r>
          </a:p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www.youtube.com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watch?v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wdd1HvwfmOc&amp;t</a:t>
            </a:r>
            <a:r>
              <a:rPr lang="en-US" dirty="0">
                <a:solidFill>
                  <a:schemeClr val="tx1"/>
                </a:solidFill>
              </a:rPr>
              <a:t>=</a:t>
            </a:r>
            <a:r>
              <a:rPr lang="en-US" dirty="0" err="1">
                <a:solidFill>
                  <a:schemeClr val="tx1"/>
                </a:solidFill>
              </a:rPr>
              <a:t>184s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HayyRgpO4_I&amp;ab_channel</a:t>
            </a:r>
            <a:r>
              <a:rPr lang="en-US" dirty="0"/>
              <a:t>=</a:t>
            </a:r>
            <a:r>
              <a:rPr lang="en-US" dirty="0" err="1"/>
              <a:t>AndrewWeissmann</a:t>
            </a:r>
            <a:r>
              <a:rPr lang="en-US" dirty="0"/>
              <a:t> </a:t>
            </a:r>
          </a:p>
          <a:p>
            <a:r>
              <a:rPr lang="en-US" dirty="0"/>
              <a:t>Everyone's scared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7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</a:t>
            </a:r>
            <a:r>
              <a:rPr lang="en-US" baseline="0" dirty="0"/>
              <a:t> scared to argue with charter</a:t>
            </a:r>
          </a:p>
          <a:p>
            <a:r>
              <a:rPr lang="en-US" baseline="0" dirty="0"/>
              <a:t>How can we reduce apprehension answer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BDD3B-375A-0349-923C-E5E23FD58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Everyone has done this in some way in their past or try and make it happen so it doesn’t seem like something new to you anymore</a:t>
            </a:r>
          </a:p>
          <a:p>
            <a:pPr marL="228600" indent="-228600">
              <a:buAutoNum type="arabicPeriod"/>
            </a:pPr>
            <a:r>
              <a:rPr lang="en-US" dirty="0"/>
              <a:t>Don’t think of it as public speaking imagine it being a conversation </a:t>
            </a:r>
          </a:p>
          <a:p>
            <a:pPr marL="228600" indent="-228600">
              <a:buAutoNum type="arabicPeriod"/>
            </a:pPr>
            <a:r>
              <a:rPr lang="en-US" dirty="0"/>
              <a:t>You are very similar to your peers you all are in an intro course </a:t>
            </a:r>
          </a:p>
          <a:p>
            <a:pPr marL="228600" indent="-228600">
              <a:buAutoNum type="arabicPeriod"/>
            </a:pPr>
            <a:r>
              <a:rPr lang="en-US" dirty="0"/>
              <a:t>Make sure to practice it will minimize that fear of failure</a:t>
            </a:r>
          </a:p>
          <a:p>
            <a:pPr marL="228600" indent="-228600">
              <a:buAutoNum type="arabicPeriod"/>
            </a:pPr>
            <a:r>
              <a:rPr lang="en-US" dirty="0"/>
              <a:t>Focus on the positive you are overcoming a fear instead of it controlling you</a:t>
            </a:r>
          </a:p>
          <a:p>
            <a:pPr marL="228600" indent="-228600">
              <a:buAutoNum type="arabicPeriod"/>
            </a:pPr>
            <a:r>
              <a:rPr lang="en-US" dirty="0"/>
              <a:t>This does not shape your career or success it is just a component in the course </a:t>
            </a:r>
          </a:p>
          <a:p>
            <a:pPr marL="228600" indent="-228600">
              <a:buAutoNum type="arabicPeriod"/>
            </a:pPr>
            <a:r>
              <a:rPr lang="en-US" dirty="0"/>
              <a:t>We all make mistakes I have a ton I saw like and um a lot as well</a:t>
            </a:r>
          </a:p>
          <a:p>
            <a:pPr marL="228600" indent="-228600">
              <a:buAutoNum type="arabicPeriod"/>
            </a:pPr>
            <a:r>
              <a:rPr lang="en-US" dirty="0"/>
              <a:t>Sometimes working out prior can help remove the jitters</a:t>
            </a:r>
          </a:p>
          <a:p>
            <a:pPr marL="228600" indent="-228600">
              <a:buAutoNum type="arabicPeriod"/>
            </a:pPr>
            <a:r>
              <a:rPr lang="en-US" dirty="0"/>
              <a:t>Do not take drugs it can actually make it worse at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0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Z_db79TQxnU</a:t>
            </a:r>
            <a:endParaRPr lang="en-US" dirty="0"/>
          </a:p>
          <a:p>
            <a:r>
              <a:rPr lang="en-US" dirty="0"/>
              <a:t>Shrink Audience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3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on your phone in my course can drop your grade anywhere from 10-50% on your speech. Stay off of it for an hour you will survive if you have an emergency please exit the room then take your call or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DC458-BE63-BD4E-B0E8-EB124981B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9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8/29/24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78E5-010E-6798-C2A5-B9F8024B40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 </a:t>
            </a:r>
            <a:r>
              <a:rPr lang="en-US"/>
              <a:t>1: Introduction </a:t>
            </a:r>
            <a:r>
              <a:rPr lang="en-US" dirty="0"/>
              <a:t>to Public Speaking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86C5A-3E4A-AF57-8F01-604C74452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Straight </a:t>
            </a:r>
          </a:p>
        </p:txBody>
      </p:sp>
    </p:spTree>
    <p:extLst>
      <p:ext uri="{BB962C8B-B14F-4D97-AF65-F5344CB8AC3E}">
        <p14:creationId xmlns:p14="http://schemas.microsoft.com/office/powerpoint/2010/main" val="213404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5FB0-252B-DFBB-A1B9-59E7DC9B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tips to reduce speech anxiety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F44D-7DE2-F488-FA50-6D4E35494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25" y="2052116"/>
            <a:ext cx="9488314" cy="4464594"/>
          </a:xfrm>
        </p:spPr>
        <p:txBody>
          <a:bodyPr>
            <a:normAutofit/>
          </a:bodyPr>
          <a:lstStyle/>
          <a:p>
            <a:r>
              <a:rPr lang="en-US" dirty="0"/>
              <a:t>Cognitive restructuring- if you think a situation will go good it will shape it into a more positive outlook.</a:t>
            </a:r>
          </a:p>
          <a:p>
            <a:r>
              <a:rPr lang="en-US" dirty="0"/>
              <a:t>Performance visualization- visualize in your head doing the presentation in front of the class when you are practicing.</a:t>
            </a:r>
          </a:p>
          <a:p>
            <a:r>
              <a:rPr lang="en-US" dirty="0"/>
              <a:t>Systematic desensitization- building to the experience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Asking a ? In class</a:t>
            </a:r>
          </a:p>
          <a:p>
            <a:pPr marL="1263650" lvl="2" indent="-342900">
              <a:buFont typeface="+mj-lt"/>
              <a:buAutoNum type="arabicPeriod"/>
            </a:pPr>
            <a:r>
              <a:rPr lang="en-US" dirty="0"/>
              <a:t>Answering a ? In class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dirty="0"/>
              <a:t>Speaking in a group in front of the class</a:t>
            </a:r>
          </a:p>
          <a:p>
            <a:pPr marL="2178050" lvl="4" indent="-342900">
              <a:buFont typeface="+mj-lt"/>
              <a:buAutoNum type="arabicPeriod"/>
            </a:pPr>
            <a:r>
              <a:rPr lang="en-US" dirty="0"/>
              <a:t>Introducing another speaker</a:t>
            </a:r>
          </a:p>
          <a:p>
            <a:pPr marL="2647378" lvl="5" indent="-342900">
              <a:buFont typeface="+mj-lt"/>
              <a:buAutoNum type="arabicPeriod"/>
            </a:pPr>
            <a:r>
              <a:rPr lang="en-US" dirty="0"/>
              <a:t>Giving a speech in the class </a:t>
            </a:r>
          </a:p>
        </p:txBody>
      </p:sp>
    </p:spTree>
    <p:extLst>
      <p:ext uri="{BB962C8B-B14F-4D97-AF65-F5344CB8AC3E}">
        <p14:creationId xmlns:p14="http://schemas.microsoft.com/office/powerpoint/2010/main" val="312843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3FC2-B2B9-3309-D508-5D4AFFE2D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Physical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BD31-FFED-194F-52FD-1826F103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685" y="2052116"/>
            <a:ext cx="7796540" cy="3997828"/>
          </a:xfrm>
        </p:spPr>
        <p:txBody>
          <a:bodyPr>
            <a:normAutofit/>
          </a:bodyPr>
          <a:lstStyle/>
          <a:p>
            <a:r>
              <a:rPr lang="en-US" sz="2400" dirty="0"/>
              <a:t>Sleep &amp; Rest</a:t>
            </a:r>
          </a:p>
          <a:p>
            <a:r>
              <a:rPr lang="en-US" sz="2400" dirty="0"/>
              <a:t>Food- Eat protein-based foods, not sugar based </a:t>
            </a:r>
          </a:p>
          <a:p>
            <a:r>
              <a:rPr lang="en-US" sz="2400" dirty="0"/>
              <a:t>Dress for success </a:t>
            </a:r>
          </a:p>
          <a:p>
            <a:r>
              <a:rPr lang="en-US" sz="2400" dirty="0"/>
              <a:t>Stretch or relaxation techniques </a:t>
            </a:r>
          </a:p>
        </p:txBody>
      </p:sp>
    </p:spTree>
    <p:extLst>
      <p:ext uri="{BB962C8B-B14F-4D97-AF65-F5344CB8AC3E}">
        <p14:creationId xmlns:p14="http://schemas.microsoft.com/office/powerpoint/2010/main" val="295454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9CC2-29E4-111F-7F17-32172349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Rules of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DD73-AF05-CF41-118D-CAFE6A612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431" y="1687132"/>
            <a:ext cx="9552708" cy="4362812"/>
          </a:xfrm>
        </p:spPr>
        <p:txBody>
          <a:bodyPr/>
          <a:lstStyle/>
          <a:p>
            <a:r>
              <a:rPr lang="en-US" dirty="0"/>
              <a:t>Make sure to be on time for your speech</a:t>
            </a:r>
          </a:p>
          <a:p>
            <a:r>
              <a:rPr lang="en-US" dirty="0"/>
              <a:t>Adhere to time limits they are in place so everyone can present on the day they are scheduled</a:t>
            </a:r>
          </a:p>
          <a:p>
            <a:r>
              <a:rPr lang="en-US" dirty="0"/>
              <a:t>Listen supportively and give cues (head nods, smiles, etc.)</a:t>
            </a:r>
          </a:p>
          <a:p>
            <a:r>
              <a:rPr lang="en-US" dirty="0"/>
              <a:t>Do not enter the room during a presentation wait for clapping then enter the room during transitions of speakers. </a:t>
            </a:r>
          </a:p>
          <a:p>
            <a:r>
              <a:rPr lang="en-US" dirty="0"/>
              <a:t>Do not be on your phone </a:t>
            </a:r>
          </a:p>
        </p:txBody>
      </p:sp>
    </p:spTree>
    <p:extLst>
      <p:ext uri="{BB962C8B-B14F-4D97-AF65-F5344CB8AC3E}">
        <p14:creationId xmlns:p14="http://schemas.microsoft.com/office/powerpoint/2010/main" val="475546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08C-05AE-C66D-4678-B1344342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Self-Intro/ Arifact Style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3AD0-282B-E6F4-85AD-F2FF5FE1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56" y="2052116"/>
            <a:ext cx="9385283" cy="39978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Present your self-introduction with all its parts: Make sure to include intro, body, &amp; 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Consider apprehension: How to handle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Stay within the time limit: Very short time limits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Focus on topics that are common with other students: Major, academic interest, outside interest, job, professional goals, hobbies, etc.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Revel enough about yourself that you are comfortable with: This is an open and safe space for everyone</a:t>
            </a:r>
          </a:p>
        </p:txBody>
      </p:sp>
    </p:spTree>
    <p:extLst>
      <p:ext uri="{BB962C8B-B14F-4D97-AF65-F5344CB8AC3E}">
        <p14:creationId xmlns:p14="http://schemas.microsoft.com/office/powerpoint/2010/main" val="7811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61A7-9A04-8437-2CD3-051A5995C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5666-3888-6D87-67FC-4115B54B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493" y="2052116"/>
            <a:ext cx="9346646" cy="3997828"/>
          </a:xfrm>
        </p:spPr>
        <p:txBody>
          <a:bodyPr/>
          <a:lstStyle/>
          <a:p>
            <a:r>
              <a:rPr lang="en-US" dirty="0"/>
              <a:t>What are you scared of regarding public speaking?</a:t>
            </a:r>
          </a:p>
          <a:p>
            <a:r>
              <a:rPr lang="en-US" dirty="0"/>
              <a:t>What could I tell you or teach you to help you prepare for public speaking?</a:t>
            </a:r>
          </a:p>
          <a:p>
            <a:r>
              <a:rPr lang="en-US" dirty="0"/>
              <a:t>Why would ethics matter in public speaking?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7tzentBmmUc&amp;ab_channel</a:t>
            </a:r>
            <a:r>
              <a:rPr lang="en-US" dirty="0"/>
              <a:t>=</a:t>
            </a:r>
            <a:r>
              <a:rPr lang="en-US" dirty="0" err="1"/>
              <a:t>ScienceofPeople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2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08C-05AE-C66D-4678-B1344342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3AD0-282B-E6F4-85AD-F2FF5FE18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Personal Report of Public Speaking Anxiety (PRPSA)</a:t>
            </a:r>
          </a:p>
          <a:p>
            <a:r>
              <a:rPr lang="en-US" sz="2800" dirty="0"/>
              <a:t>Number on a piece of </a:t>
            </a:r>
            <a:r>
              <a:rPr lang="en-US" sz="2800"/>
              <a:t>paper 1-34 </a:t>
            </a:r>
            <a:endParaRPr lang="en-US" sz="2800" dirty="0"/>
          </a:p>
          <a:p>
            <a:r>
              <a:rPr lang="en-US" sz="2800" dirty="0"/>
              <a:t>Then make a star next to the following numbers </a:t>
            </a:r>
          </a:p>
          <a:p>
            <a:pPr lvl="1"/>
            <a:r>
              <a:rPr lang="en-US" sz="2400" dirty="0"/>
              <a:t> 4, 6, 7, 8, 11, 12, 15, 16, 17, 18, 24, and 26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3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67EF-FD85-754F-48DC-8C146795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262" y="359764"/>
            <a:ext cx="9968459" cy="6071016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While preparing for a giving a speech, I feel tense and nervous.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 feel tense when I see the words speech and public speech on a course outline when studying.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My thoughts become confused and jumbled when I am giving a speech.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Right after giving a speech I feel that I have had a pleasant experience.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 get anxious when I think about a speech coming up.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 have no fear of giving a speech.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Although I am nervous just before starting a speech, I soon settle down after starting and feel calm and comfortable.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 look forward to giving a speech.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When the instructor announces a speaking assignment in class, I can feel myself getting tense.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My hands tremble when I am giving a speech.</a:t>
            </a:r>
          </a:p>
        </p:txBody>
      </p:sp>
    </p:spTree>
    <p:extLst>
      <p:ext uri="{BB962C8B-B14F-4D97-AF65-F5344CB8AC3E}">
        <p14:creationId xmlns:p14="http://schemas.microsoft.com/office/powerpoint/2010/main" val="279283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5636-BCEE-11F0-26DB-D9EF0BF42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7" y="243590"/>
            <a:ext cx="10615534" cy="6160957"/>
          </a:xfrm>
        </p:spPr>
        <p:txBody>
          <a:bodyPr>
            <a:normAutofit fontScale="92500" lnSpcReduction="10000"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11. I feel relaxed while giving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12. I enjoy preparing for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13. I am in constant fear of forgetting what I prepared to say.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14. I get anxious if someone asks me something about my topic that I don't know.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15. I face the prospect of giving a speech with confidence.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16. I feel that I am in complete possession of myself while giving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17. My mind is clear when giving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18. I do not dread giving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19. I perspire just before starting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20. My heart beats very fast just as I start a speech.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21. I experience considerable anxiety while sitting in the room just before my speech starts.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22. Certain parts of my body feel very tense and rigid while giving a speech.</a:t>
            </a:r>
          </a:p>
        </p:txBody>
      </p:sp>
    </p:spTree>
    <p:extLst>
      <p:ext uri="{BB962C8B-B14F-4D97-AF65-F5344CB8AC3E}">
        <p14:creationId xmlns:p14="http://schemas.microsoft.com/office/powerpoint/2010/main" val="317767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13467-A225-22A5-86D5-CA93688F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41" y="423472"/>
            <a:ext cx="10792918" cy="601105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23. Realizing that only a little time remains in a speech makes me very tense and anxious.</a:t>
            </a:r>
          </a:p>
          <a:p>
            <a:pPr lvl="0"/>
            <a:r>
              <a:rPr lang="en-US" dirty="0"/>
              <a:t>24. While giving a speech, I know I can control my feelings of tension and stress.</a:t>
            </a:r>
          </a:p>
          <a:p>
            <a:pPr lvl="0"/>
            <a:r>
              <a:rPr lang="en-US" dirty="0"/>
              <a:t>25. I breathe faster just before starting a speech</a:t>
            </a:r>
          </a:p>
          <a:p>
            <a:pPr lvl="0"/>
            <a:r>
              <a:rPr lang="en-US" dirty="0"/>
              <a:t>26. I feel comfortable and relaxed in the hour or so just before giving a speech.</a:t>
            </a:r>
          </a:p>
          <a:p>
            <a:pPr lvl="0"/>
            <a:r>
              <a:rPr lang="en-US" dirty="0"/>
              <a:t>27. I do poorer on speeches because I am anxious.</a:t>
            </a:r>
          </a:p>
          <a:p>
            <a:pPr lvl="0"/>
            <a:r>
              <a:rPr lang="en-US" dirty="0"/>
              <a:t>28. I feel anxious when the teacher announces the date of a speaking assignment.</a:t>
            </a:r>
          </a:p>
          <a:p>
            <a:pPr lvl="0"/>
            <a:r>
              <a:rPr lang="en-US" dirty="0"/>
              <a:t>29. When I make a mistake while giving a speech, I find it hard to concentrate on the parts that follow.</a:t>
            </a:r>
          </a:p>
          <a:p>
            <a:pPr lvl="0"/>
            <a:r>
              <a:rPr lang="en-US" dirty="0"/>
              <a:t>30. During an important speech I experience a feeling of helplessness building up inside me.</a:t>
            </a:r>
          </a:p>
        </p:txBody>
      </p:sp>
    </p:spTree>
    <p:extLst>
      <p:ext uri="{BB962C8B-B14F-4D97-AF65-F5344CB8AC3E}">
        <p14:creationId xmlns:p14="http://schemas.microsoft.com/office/powerpoint/2010/main" val="399906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CA1F1-52A6-EF7E-8875-BE599D0FE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70" y="524656"/>
            <a:ext cx="9610769" cy="5525288"/>
          </a:xfrm>
        </p:spPr>
        <p:txBody>
          <a:bodyPr/>
          <a:lstStyle/>
          <a:p>
            <a:pPr lvl="0"/>
            <a:r>
              <a:rPr lang="en-US" dirty="0"/>
              <a:t>31. I have trouble falling asleep the night before a speech</a:t>
            </a:r>
          </a:p>
          <a:p>
            <a:pPr lvl="0"/>
            <a:r>
              <a:rPr lang="en-US" dirty="0"/>
              <a:t>32. My heart beats very fast while I present a speech.</a:t>
            </a:r>
          </a:p>
          <a:p>
            <a:pPr lvl="0"/>
            <a:r>
              <a:rPr lang="en-US" dirty="0"/>
              <a:t>33. I feel anxious while waiting to give my speech.</a:t>
            </a:r>
          </a:p>
          <a:p>
            <a:pPr lvl="0"/>
            <a:r>
              <a:rPr lang="en-US" dirty="0"/>
              <a:t>34. While giving a speech, I get so nervous I forget facts I really know.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A08C-05AE-C66D-4678-B1344342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3AD0-282B-E6F4-85AD-F2FF5FE1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431" y="1885285"/>
            <a:ext cx="9462556" cy="452839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Public Speaking Abilities </a:t>
            </a:r>
          </a:p>
          <a:p>
            <a:pPr lvl="1"/>
            <a:r>
              <a:rPr lang="en-US" sz="2000" dirty="0"/>
              <a:t>You become more competent, confident, and effective</a:t>
            </a:r>
          </a:p>
          <a:p>
            <a:r>
              <a:rPr lang="en-US" sz="2400" dirty="0"/>
              <a:t>Personal and Social Competencies</a:t>
            </a:r>
          </a:p>
          <a:p>
            <a:pPr lvl="1"/>
            <a:r>
              <a:rPr lang="en-US" sz="2000" dirty="0"/>
              <a:t>Capable of managing fear of communication </a:t>
            </a:r>
          </a:p>
          <a:p>
            <a:pPr lvl="1"/>
            <a:r>
              <a:rPr lang="en-US" sz="2000" dirty="0"/>
              <a:t>Greater self-confidence in presenting ideas </a:t>
            </a:r>
          </a:p>
          <a:p>
            <a:r>
              <a:rPr lang="en-US" sz="2400" dirty="0"/>
              <a:t>Academic and Career Skills </a:t>
            </a:r>
          </a:p>
          <a:p>
            <a:pPr lvl="1"/>
            <a:r>
              <a:rPr lang="en-US" sz="2000" dirty="0"/>
              <a:t>Develop your own style of communication</a:t>
            </a:r>
          </a:p>
          <a:p>
            <a:r>
              <a:rPr lang="en-US" sz="1400" dirty="0"/>
              <a:t>1:42 Bad example Followed by Good example</a:t>
            </a:r>
          </a:p>
          <a:p>
            <a:r>
              <a:rPr lang="en-US" sz="1400" dirty="0"/>
              <a:t>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=SoC8czSM8jQ&amp;ab_channel=</a:t>
            </a:r>
            <a:r>
              <a:rPr lang="en-US" sz="1400" dirty="0" err="1"/>
              <a:t>GrowthThroughtheMiddleYears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722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6DE8-C8FA-4056-59B6-337EE3B1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Scoring: To determine your score on the PRPSA, complete the following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1A4C-1E98-6568-1155-8D6DC2073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6" y="2052116"/>
            <a:ext cx="9071123" cy="3997828"/>
          </a:xfrm>
        </p:spPr>
        <p:txBody>
          <a:bodyPr/>
          <a:lstStyle/>
          <a:p>
            <a:r>
              <a:rPr lang="en-US" dirty="0"/>
              <a:t>Step 1. Add scores for items 1, 2, 3, 5, 9, 10, 13, 14, 19, 20, 21, 22, 23, 25, 27, 28, 29, 30, 31, 32, 33, and 34</a:t>
            </a:r>
          </a:p>
          <a:p>
            <a:r>
              <a:rPr lang="en-US" dirty="0"/>
              <a:t>Step 2. Add the scores for items 4, 6, 7, 8, 11, 12, 15, 16, 17, 18, 24, and 26</a:t>
            </a:r>
          </a:p>
          <a:p>
            <a:r>
              <a:rPr lang="en-US" dirty="0"/>
              <a:t>Step 3. Complete the following formula:</a:t>
            </a:r>
          </a:p>
          <a:p>
            <a:r>
              <a:rPr lang="en-US" dirty="0"/>
              <a:t>PRPSA = 72 - Total from Step 2 + Total from Step 1</a:t>
            </a:r>
          </a:p>
        </p:txBody>
      </p:sp>
    </p:spTree>
    <p:extLst>
      <p:ext uri="{BB962C8B-B14F-4D97-AF65-F5344CB8AC3E}">
        <p14:creationId xmlns:p14="http://schemas.microsoft.com/office/powerpoint/2010/main" val="2588224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E6CB-A907-C1E1-5919-E04F9560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432-CBAD-0676-B477-42BB9F530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790" y="2052116"/>
            <a:ext cx="8726349" cy="3997828"/>
          </a:xfrm>
        </p:spPr>
        <p:txBody>
          <a:bodyPr/>
          <a:lstStyle/>
          <a:p>
            <a:r>
              <a:rPr lang="en-US" sz="2400" dirty="0"/>
              <a:t>131 or Higher High communication apprehension</a:t>
            </a:r>
          </a:p>
          <a:p>
            <a:r>
              <a:rPr lang="en-US" sz="2400" dirty="0"/>
              <a:t>98-130 Moderate communication apprehension </a:t>
            </a:r>
          </a:p>
          <a:p>
            <a:r>
              <a:rPr lang="en-US" sz="2400" dirty="0"/>
              <a:t>Lower than 98 Little communication apprehension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2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18" r="-2" b="-2"/>
          <a:stretch/>
        </p:blipFill>
        <p:spPr>
          <a:xfrm>
            <a:off x="6370787" y="2165267"/>
            <a:ext cx="5406803" cy="404235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69089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Communication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3774" y="2165266"/>
            <a:ext cx="5503502" cy="469273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100" b="1" cap="none" dirty="0">
                <a:latin typeface="Times" charset="0"/>
                <a:ea typeface="Times" charset="0"/>
                <a:cs typeface="Times" charset="0"/>
              </a:rPr>
              <a:t>Linear model of communication</a:t>
            </a:r>
          </a:p>
          <a:p>
            <a:pPr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Communication runs in one direction and is composed of 7 elements 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Source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Encoding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Message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Channel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Decoding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Receiver</a:t>
            </a:r>
          </a:p>
          <a:p>
            <a:pPr lvl="1">
              <a:lnSpc>
                <a:spcPct val="110000"/>
              </a:lnSpc>
            </a:pPr>
            <a:r>
              <a:rPr lang="en-US" sz="2100" cap="none" dirty="0">
                <a:latin typeface="Times" charset="0"/>
                <a:ea typeface="Times" charset="0"/>
                <a:cs typeface="Times" charset="0"/>
              </a:rPr>
              <a:t>Noise</a:t>
            </a:r>
          </a:p>
          <a:p>
            <a:pPr lvl="1">
              <a:lnSpc>
                <a:spcPct val="110000"/>
              </a:lnSpc>
            </a:pPr>
            <a:endParaRPr lang="en-US" sz="1500" cap="none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292" y="6207617"/>
            <a:ext cx="51172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http://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open.lib.umn.edu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/communication/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wp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-content/uploads/sites/192/2016/09/7ca391217888c4249c92e580b1552e5f.jpg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7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34" y="2098378"/>
            <a:ext cx="5511834" cy="418199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02201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Communication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46597" y="2349328"/>
            <a:ext cx="5598237" cy="42474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latin typeface="Times" charset="0"/>
                <a:ea typeface="Times" charset="0"/>
                <a:cs typeface="Times" charset="0"/>
              </a:rPr>
              <a:t>Interactive model of communication</a:t>
            </a:r>
          </a:p>
          <a:p>
            <a:pPr lvl="1"/>
            <a:r>
              <a:rPr lang="en-US" sz="2000" cap="none" dirty="0">
                <a:latin typeface="Times" charset="0"/>
                <a:ea typeface="Times" charset="0"/>
                <a:cs typeface="Times" charset="0"/>
              </a:rPr>
              <a:t>Instead of it just being a one way streak it goes back and forth between people simultaneously </a:t>
            </a:r>
          </a:p>
          <a:p>
            <a:pPr lvl="1"/>
            <a:r>
              <a:rPr lang="en-US" sz="2000" cap="none" dirty="0">
                <a:latin typeface="Times" charset="0"/>
                <a:ea typeface="Times" charset="0"/>
                <a:cs typeface="Times" charset="0"/>
              </a:rPr>
              <a:t>Sender and receiver both encode and decode messages</a:t>
            </a:r>
          </a:p>
          <a:p>
            <a:pPr lvl="1"/>
            <a:r>
              <a:rPr lang="en-US" sz="2000" cap="none" dirty="0">
                <a:latin typeface="Times" charset="0"/>
                <a:ea typeface="Times" charset="0"/>
                <a:cs typeface="Times" charset="0"/>
              </a:rPr>
              <a:t>This process involves two more elements </a:t>
            </a:r>
          </a:p>
          <a:p>
            <a:pPr lvl="2"/>
            <a:r>
              <a:rPr lang="en-US" sz="2000" cap="none" dirty="0">
                <a:latin typeface="Times" charset="0"/>
                <a:ea typeface="Times" charset="0"/>
                <a:cs typeface="Times" charset="0"/>
              </a:rPr>
              <a:t>Feedback</a:t>
            </a:r>
          </a:p>
          <a:p>
            <a:pPr lvl="2"/>
            <a:r>
              <a:rPr lang="en-US" sz="2000" cap="none" dirty="0">
                <a:latin typeface="Times" charset="0"/>
                <a:ea typeface="Times" charset="0"/>
                <a:cs typeface="Times" charset="0"/>
              </a:rPr>
              <a:t>Environment</a:t>
            </a:r>
          </a:p>
          <a:p>
            <a:pPr lvl="2"/>
            <a:endParaRPr lang="en-US" cap="none" dirty="0">
              <a:latin typeface="Times" charset="0"/>
              <a:ea typeface="Times" charset="0"/>
              <a:cs typeface="Times" charset="0"/>
            </a:endParaRPr>
          </a:p>
          <a:p>
            <a:endParaRPr lang="en-US" cap="none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1587" y="6290978"/>
            <a:ext cx="495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" charset="0"/>
                <a:ea typeface="Times" charset="0"/>
                <a:cs typeface="Times" charset="0"/>
              </a:rPr>
              <a:t>http://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open.lib.umn.edu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/communication/</a:t>
            </a:r>
            <a:r>
              <a:rPr lang="en-US" sz="1200" dirty="0" err="1">
                <a:latin typeface="Times" charset="0"/>
                <a:ea typeface="Times" charset="0"/>
                <a:cs typeface="Times" charset="0"/>
              </a:rPr>
              <a:t>wp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-content/uploads/sites/192/2016/09/d36f6f82eecf21ec7a2716ca4a27670a.jpg</a:t>
            </a:r>
          </a:p>
        </p:txBody>
      </p:sp>
    </p:spTree>
    <p:extLst>
      <p:ext uri="{BB962C8B-B14F-4D97-AF65-F5344CB8AC3E}">
        <p14:creationId xmlns:p14="http://schemas.microsoft.com/office/powerpoint/2010/main" val="131918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6288-6830-E4F2-B9EC-C1494F92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5EEBE-8D54-5FF6-D286-19B9F37E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68" y="1493949"/>
            <a:ext cx="9514071" cy="512579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 speaker talks about evidence supporting the position advocated but omits contradictory evidence. Or, similarly, a speaker cites testimony and gives the person's positive qualifications but omits the person's negative disqualifications.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reworks a quotation by a famous scientist, say, to support the advocated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uses a visual aid found on the internet.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uses emotional appeals-for example, fear of getting ill or the desire for status-to persuade an audience.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crops a photo, omitting the part that contradicts the position advocated.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uses figures from a poll taken twenty years ago on a fast-changing topic, but doesn't mention when the poll was taken.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speaker copies a speech off the internet and presents it as original.</a:t>
            </a:r>
          </a:p>
        </p:txBody>
      </p:sp>
    </p:spTree>
    <p:extLst>
      <p:ext uri="{BB962C8B-B14F-4D97-AF65-F5344CB8AC3E}">
        <p14:creationId xmlns:p14="http://schemas.microsoft.com/office/powerpoint/2010/main" val="267322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612" y="1275053"/>
            <a:ext cx="5451627" cy="37417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348" y="1580843"/>
            <a:ext cx="5122652" cy="51548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Communication apprehension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Refers to the fear or anxiety associated with real or anticipated communication situations</a:t>
            </a:r>
          </a:p>
          <a:p>
            <a:r>
              <a:rPr lang="en-US" dirty="0">
                <a:solidFill>
                  <a:schemeClr val="tx1"/>
                </a:solidFill>
              </a:rPr>
              <a:t>Low Communication Apprehensive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Excited for communication</a:t>
            </a:r>
          </a:p>
          <a:p>
            <a:r>
              <a:rPr lang="en-US" dirty="0">
                <a:solidFill>
                  <a:schemeClr val="tx1"/>
                </a:solidFill>
              </a:rPr>
              <a:t>High Communication Apprehensive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High level of fear for communication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</a:t>
            </a:r>
            <a:r>
              <a:rPr lang="en-US" sz="1200" dirty="0" err="1"/>
              <a:t>HayyRgpO4_I&amp;ab_channel</a:t>
            </a:r>
            <a:r>
              <a:rPr lang="en-US" sz="1200" dirty="0"/>
              <a:t>=</a:t>
            </a:r>
            <a:r>
              <a:rPr lang="en-US" sz="1200" dirty="0" err="1"/>
              <a:t>AndrewWeissmann</a:t>
            </a:r>
            <a:r>
              <a:rPr lang="en-US" sz="1200" dirty="0"/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2048" y="5340096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/images/Wx6gQB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0E9B92-5516-3E66-F884-65882253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98" y="574771"/>
            <a:ext cx="7958331" cy="1077229"/>
          </a:xfrm>
        </p:spPr>
        <p:txBody>
          <a:bodyPr/>
          <a:lstStyle/>
          <a:p>
            <a:r>
              <a:rPr lang="en-US" dirty="0"/>
              <a:t>Managing Communication Apprehension</a:t>
            </a:r>
          </a:p>
        </p:txBody>
      </p:sp>
    </p:spTree>
    <p:extLst>
      <p:ext uri="{BB962C8B-B14F-4D97-AF65-F5344CB8AC3E}">
        <p14:creationId xmlns:p14="http://schemas.microsoft.com/office/powerpoint/2010/main" val="690353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462"/>
          <a:stretch/>
        </p:blipFill>
        <p:spPr>
          <a:xfrm>
            <a:off x="5885854" y="645106"/>
            <a:ext cx="5451627" cy="52477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 apprehension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Audience apprehension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Context apprehension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6061223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/images/89ZBvb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A0A35-C779-30B1-13D6-CE93799512DF}"/>
              </a:ext>
            </a:extLst>
          </p:cNvPr>
          <p:cNvSpPr txBox="1"/>
          <p:nvPr/>
        </p:nvSpPr>
        <p:spPr>
          <a:xfrm>
            <a:off x="1017431" y="850006"/>
            <a:ext cx="4754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types of apprehension</a:t>
            </a:r>
          </a:p>
        </p:txBody>
      </p:sp>
    </p:spTree>
    <p:extLst>
      <p:ext uri="{BB962C8B-B14F-4D97-AF65-F5344CB8AC3E}">
        <p14:creationId xmlns:p14="http://schemas.microsoft.com/office/powerpoint/2010/main" val="5720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3AA1-61A3-A474-53DC-670FE040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Highest level of fear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F739-84B4-2689-E8F4-94399F7FF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effectLst/>
                <a:latin typeface="Georgia" panose="02040502050405020303" pitchFamily="18" charset="0"/>
              </a:rPr>
              <a:t>Glossophobia</a:t>
            </a:r>
            <a:r>
              <a:rPr lang="en-US" b="1" dirty="0">
                <a:effectLst/>
                <a:latin typeface="Georgia" panose="02040502050405020303" pitchFamily="18" charset="0"/>
              </a:rPr>
              <a:t> </a:t>
            </a:r>
            <a:endParaRPr lang="en-US" sz="2400" dirty="0"/>
          </a:p>
          <a:p>
            <a:pPr lvl="1"/>
            <a:r>
              <a:rPr lang="en-US" dirty="0">
                <a:effectLst/>
                <a:latin typeface="Georgia" panose="02040502050405020303" pitchFamily="18" charset="0"/>
              </a:rPr>
              <a:t>a severe fear of public speaking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E0BB-D239-A711-B755-06C283D3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the Causes of Apprehension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BA21-7F6A-DC4B-3B56-95FAC327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825" y="1885285"/>
            <a:ext cx="9488314" cy="4164659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Reduce Newness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self-focus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differences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fear of failure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negativity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perceived importance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perfectionism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Reduce excess energy that creates anxiety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 chemicals </a:t>
            </a:r>
          </a:p>
        </p:txBody>
      </p:sp>
    </p:spTree>
    <p:extLst>
      <p:ext uri="{BB962C8B-B14F-4D97-AF65-F5344CB8AC3E}">
        <p14:creationId xmlns:p14="http://schemas.microsoft.com/office/powerpoint/2010/main" val="2684127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5518</TotalTime>
  <Words>1763</Words>
  <Application>Microsoft Macintosh PowerPoint</Application>
  <PresentationFormat>Widescreen</PresentationFormat>
  <Paragraphs>174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Georgia</vt:lpstr>
      <vt:lpstr>MS Shell Dlg 2</vt:lpstr>
      <vt:lpstr>Times</vt:lpstr>
      <vt:lpstr>Wingdings</vt:lpstr>
      <vt:lpstr>Wingdings 3</vt:lpstr>
      <vt:lpstr>Madison</vt:lpstr>
      <vt:lpstr>CH 1: Introduction to Public Speaking</vt:lpstr>
      <vt:lpstr>Benefits of Public Speaking</vt:lpstr>
      <vt:lpstr>Communication models</vt:lpstr>
      <vt:lpstr>Communication models</vt:lpstr>
      <vt:lpstr>Communication Ethics</vt:lpstr>
      <vt:lpstr>Managing Communication Apprehension</vt:lpstr>
      <vt:lpstr>PowerPoint Presentation</vt:lpstr>
      <vt:lpstr>Highest level of fear</vt:lpstr>
      <vt:lpstr>Reducing the Causes of Apprehension</vt:lpstr>
      <vt:lpstr>Other tips to reduce speech anxiety</vt:lpstr>
      <vt:lpstr>Physical Preparation</vt:lpstr>
      <vt:lpstr>Basic Rules of Public Speaking</vt:lpstr>
      <vt:lpstr>Self-Intro/ Arifact Style Speech</vt:lpstr>
      <vt:lpstr>Summary</vt:lpstr>
      <vt:lpstr>Activity</vt:lpstr>
      <vt:lpstr>PowerPoint Presentation</vt:lpstr>
      <vt:lpstr>PowerPoint Presentation</vt:lpstr>
      <vt:lpstr>PowerPoint Presentation</vt:lpstr>
      <vt:lpstr>PowerPoint Presentation</vt:lpstr>
      <vt:lpstr>Scoring: To determine your score on the PRPSA, complete the following steps </vt:lpstr>
      <vt:lpstr>Totals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Straight, Brandon - Faculty &lt;brandonstraight@delta.edu&gt;</dc:creator>
  <cp:lastModifiedBy>Brandon Straight</cp:lastModifiedBy>
  <cp:revision>8</cp:revision>
  <dcterms:created xsi:type="dcterms:W3CDTF">2022-08-21T20:57:48Z</dcterms:created>
  <dcterms:modified xsi:type="dcterms:W3CDTF">2024-08-29T17:26:44Z</dcterms:modified>
</cp:coreProperties>
</file>